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58" r:id="rId5"/>
    <p:sldId id="260" r:id="rId6"/>
    <p:sldId id="262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BFE"/>
    <a:srgbClr val="EC8FFF"/>
    <a:srgbClr val="FFE265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User\&#1056;&#1072;&#1073;&#1086;&#1095;&#1080;&#1081;%20&#1089;&#1090;&#1086;&#1083;\&#1088;&#1072;&#1073;&#1086;&#1090;&#1072;\&#1050;&#1085;&#1080;&#1075;&#1072;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User\&#1056;&#1072;&#1073;&#1086;&#1095;&#1080;&#1081;%20&#1089;&#1090;&#1086;&#1083;\&#1088;&#1072;&#1073;&#1086;&#1090;&#1072;\&#1050;&#1085;&#1080;&#1075;&#1072;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User\&#1056;&#1072;&#1073;&#1086;&#1095;&#1080;&#1081;%20&#1089;&#1090;&#1086;&#1083;\&#1088;&#1072;&#1073;&#1086;&#1090;&#1072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7795275590551373E-4"/>
          <c:y val="0.12731481481481483"/>
          <c:w val="0.61229265091863561"/>
          <c:h val="0.77314814814814814"/>
        </c:manualLayout>
      </c:layout>
      <c:pie3DChart>
        <c:varyColors val="1"/>
        <c:ser>
          <c:idx val="0"/>
          <c:order val="0"/>
          <c:explosion val="25"/>
          <c:dPt>
            <c:idx val="3"/>
            <c:spPr>
              <a:solidFill>
                <a:srgbClr val="00B050"/>
              </a:solidFill>
            </c:spPr>
          </c:dPt>
          <c:dLbls>
            <c:dLbl>
              <c:idx val="3"/>
              <c:spPr>
                <a:noFill/>
              </c:spPr>
              <c:txPr>
                <a:bodyPr/>
                <a:lstStyle/>
                <a:p>
                  <a:pPr>
                    <a:defRPr sz="1400">
                      <a:solidFill>
                        <a:schemeClr val="accent2"/>
                      </a:solidFill>
                    </a:defRPr>
                  </a:pPr>
                  <a:endParaRPr lang="ru-RU"/>
                </a:p>
              </c:txPr>
            </c:dLbl>
            <c:spPr>
              <a:noFill/>
            </c:spPr>
            <c:txPr>
              <a:bodyPr/>
              <a:lstStyle/>
              <a:p>
                <a:pPr>
                  <a:defRPr sz="1400">
                    <a:solidFill>
                      <a:schemeClr val="accent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Лист1!$A$56:$A$59</c:f>
              <c:strCache>
                <c:ptCount val="4"/>
                <c:pt idx="0">
                  <c:v>Доверяют</c:v>
                </c:pt>
                <c:pt idx="1">
                  <c:v>Не доверяют</c:v>
                </c:pt>
                <c:pt idx="2">
                  <c:v>Частично</c:v>
                </c:pt>
                <c:pt idx="3">
                  <c:v>Не ответили</c:v>
                </c:pt>
              </c:strCache>
            </c:strRef>
          </c:cat>
          <c:val>
            <c:numRef>
              <c:f>Лист1!$B$56:$B$59</c:f>
              <c:numCache>
                <c:formatCode>General</c:formatCode>
                <c:ptCount val="4"/>
                <c:pt idx="0">
                  <c:v>114</c:v>
                </c:pt>
                <c:pt idx="1">
                  <c:v>38</c:v>
                </c:pt>
                <c:pt idx="2">
                  <c:v>72</c:v>
                </c:pt>
                <c:pt idx="3">
                  <c:v>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2306649168853956"/>
          <c:y val="0.18533683289588826"/>
          <c:w val="0.34360017497812811"/>
          <c:h val="0.5969189268008166"/>
        </c:manualLayout>
      </c:layout>
      <c:txPr>
        <a:bodyPr/>
        <a:lstStyle/>
        <a:p>
          <a:pPr>
            <a:defRPr sz="1600">
              <a:solidFill>
                <a:schemeClr val="accent6"/>
              </a:solidFill>
            </a:defRPr>
          </a:pPr>
          <a:endParaRPr lang="ru-RU"/>
        </a:p>
      </c:txPr>
    </c:legend>
    <c:plotVisOnly val="1"/>
  </c:chart>
  <c:spPr>
    <a:solidFill>
      <a:schemeClr val="accent2">
        <a:lumMod val="10000"/>
      </a:schemeClr>
    </a:solidFill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2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6.1093175853018461E-2"/>
          <c:y val="0.12731481481481483"/>
          <c:w val="0.58030664916885322"/>
          <c:h val="0.85648148148148162"/>
        </c:manualLayout>
      </c:layout>
      <c:pie3DChart>
        <c:varyColors val="1"/>
        <c:ser>
          <c:idx val="0"/>
          <c:order val="0"/>
          <c:explosion val="25"/>
          <c:dPt>
            <c:idx val="3"/>
            <c:spPr>
              <a:solidFill>
                <a:srgbClr val="00B050"/>
              </a:solidFill>
            </c:spPr>
          </c:dPt>
          <c:dLbls>
            <c:dLbl>
              <c:idx val="3"/>
              <c:spPr/>
              <c:txPr>
                <a:bodyPr/>
                <a:lstStyle/>
                <a:p>
                  <a:pPr>
                    <a:defRPr>
                      <a:solidFill>
                        <a:schemeClr val="accent2"/>
                      </a:solidFill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>
                    <a:solidFill>
                      <a:schemeClr val="accent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Лист2!$L$52:$L$55</c:f>
              <c:strCache>
                <c:ptCount val="4"/>
                <c:pt idx="0">
                  <c:v>Верят</c:v>
                </c:pt>
                <c:pt idx="1">
                  <c:v>Не верят</c:v>
                </c:pt>
                <c:pt idx="2">
                  <c:v>Частично</c:v>
                </c:pt>
                <c:pt idx="3">
                  <c:v>Не ответили</c:v>
                </c:pt>
              </c:strCache>
            </c:strRef>
          </c:cat>
          <c:val>
            <c:numRef>
              <c:f>Лист2!$M$52:$M$55</c:f>
              <c:numCache>
                <c:formatCode>General</c:formatCode>
                <c:ptCount val="4"/>
                <c:pt idx="0">
                  <c:v>71</c:v>
                </c:pt>
                <c:pt idx="1">
                  <c:v>101</c:v>
                </c:pt>
                <c:pt idx="2">
                  <c:v>44</c:v>
                </c:pt>
                <c:pt idx="3">
                  <c:v>14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</c:chart>
  <c:spPr>
    <a:solidFill>
      <a:schemeClr val="accent2">
        <a:lumMod val="10000"/>
      </a:schemeClr>
    </a:solidFill>
    <a:ln>
      <a:solidFill>
        <a:schemeClr val="accent2">
          <a:lumMod val="10000"/>
        </a:schemeClr>
      </a:solidFill>
    </a:ln>
  </c:spPr>
  <c:txPr>
    <a:bodyPr/>
    <a:lstStyle/>
    <a:p>
      <a:pPr>
        <a:defRPr sz="1400">
          <a:solidFill>
            <a:schemeClr val="accent6"/>
          </a:solidFill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2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0217129599762405E-2"/>
          <c:y val="1.7302427943918185E-2"/>
          <c:w val="0.59328033916914258"/>
          <c:h val="0.89910558924865958"/>
        </c:manualLayout>
      </c:layout>
      <c:pie3DChart>
        <c:varyColors val="1"/>
        <c:ser>
          <c:idx val="0"/>
          <c:order val="0"/>
          <c:explosion val="25"/>
          <c:dPt>
            <c:idx val="2"/>
            <c:explosion val="38"/>
          </c:dPt>
          <c:dPt>
            <c:idx val="3"/>
            <c:explosion val="31"/>
            <c:spPr>
              <a:solidFill>
                <a:srgbClr val="00B050"/>
              </a:solidFill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accent2"/>
                      </a:solidFill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accent2"/>
                      </a:solidFill>
                    </a:defRPr>
                  </a:pPr>
                  <a:endParaRPr lang="ru-RU"/>
                </a:p>
              </c:txPr>
            </c:dLbl>
            <c:txPr>
              <a:bodyPr/>
              <a:lstStyle/>
              <a:p>
                <a:pPr>
                  <a:defRPr sz="1600">
                    <a:solidFill>
                      <a:schemeClr val="accent2">
                        <a:lumMod val="10000"/>
                      </a:schemeClr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Лист1!$L$56:$L$59</c:f>
              <c:strCache>
                <c:ptCount val="4"/>
                <c:pt idx="0">
                  <c:v>Самостоятельно</c:v>
                </c:pt>
                <c:pt idx="1">
                  <c:v>Под контролем врача</c:v>
                </c:pt>
                <c:pt idx="2">
                  <c:v>Нетрадиционными методами</c:v>
                </c:pt>
                <c:pt idx="3">
                  <c:v>Не ответили</c:v>
                </c:pt>
              </c:strCache>
            </c:strRef>
          </c:cat>
          <c:val>
            <c:numRef>
              <c:f>Лист1!$M$56:$M$59</c:f>
              <c:numCache>
                <c:formatCode>General</c:formatCode>
                <c:ptCount val="4"/>
                <c:pt idx="0">
                  <c:v>112</c:v>
                </c:pt>
                <c:pt idx="1">
                  <c:v>123</c:v>
                </c:pt>
                <c:pt idx="2">
                  <c:v>3</c:v>
                </c:pt>
                <c:pt idx="3">
                  <c:v>11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0670319778658821"/>
          <c:y val="0.27164790518837956"/>
          <c:w val="0.38170268046357031"/>
          <c:h val="0.5260069060714494"/>
        </c:manualLayout>
      </c:layout>
      <c:txPr>
        <a:bodyPr/>
        <a:lstStyle/>
        <a:p>
          <a:pPr>
            <a:defRPr sz="1800">
              <a:solidFill>
                <a:schemeClr val="accent6"/>
              </a:solidFill>
            </a:defRPr>
          </a:pPr>
          <a:endParaRPr lang="ru-RU"/>
        </a:p>
      </c:txPr>
    </c:legend>
    <c:plotVisOnly val="1"/>
  </c:chart>
  <c:spPr>
    <a:solidFill>
      <a:schemeClr val="accent2">
        <a:lumMod val="10000"/>
      </a:schemeClr>
    </a:solidFill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E034A61-9C5B-43F1-A1A4-89343CA966B4}" type="datetimeFigureOut">
              <a:rPr lang="ru-RU" smtClean="0"/>
              <a:pPr/>
              <a:t>03.04.2009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DAC85F-54D0-4C51-9C72-E53A069DC9E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images.yandex.ru/yandsearch?p=0&amp;ed=1&amp;text=%D0%A4%D0%BE%D1%82%D0%BE%D0%B3%D1%80%D0%B0%D1%84%D0%B8%D1%8F%20%D0%B2%D1%80%D0%B0%D1%87%D0%B0&amp;spsite=www.sunhome.ru&amp;img_url=img.sunhome.ru/UsersGallery/012008/615145.JPG&amp;rpt=simage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hyperlink" Target="http://images.yandex.ru/yandsearch?p=4&amp;ed=1&amp;text=%D0%A4%D0%BE%D1%82%D0%BE%D0%B3%D1%80%D0%B0%D1%84%D0%B8%D1%8F%20%D0%B2%D1%80%D0%B0%D1%87%D0%B0&amp;spsite=www.thebestofrussia.ru&amp;img_url=www.thebestofrussia.ru/site/i/preview/big/t/j/9785.png&amp;rpt=simage" TargetMode="External"/><Relationship Id="rId10" Type="http://schemas.openxmlformats.org/officeDocument/2006/relationships/image" Target="../media/image1.jpeg"/><Relationship Id="rId4" Type="http://schemas.openxmlformats.org/officeDocument/2006/relationships/image" Target="../media/image5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000240"/>
            <a:ext cx="6480048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«Где мы предпочитаем лечиться»</a:t>
            </a:r>
            <a:r>
              <a:rPr lang="ru-RU" sz="4800" dirty="0" smtClean="0">
                <a:solidFill>
                  <a:srgbClr val="FFFF00"/>
                </a:solidFill>
              </a:rPr>
              <a:t/>
            </a:r>
            <a:br>
              <a:rPr lang="ru-RU" sz="4800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7210784" cy="172580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Научно-исследовательская работа</a:t>
            </a:r>
            <a:endParaRPr lang="ru-RU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Documents and Settings\User\Рабочий стол\работа\Депутаты собираются оградить россиян от черных магов, знах.files\5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384995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8" y="214290"/>
            <a:ext cx="7470648" cy="92871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Выводы: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0" y="1285860"/>
            <a:ext cx="8358214" cy="5286412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sz="2400" dirty="0" smtClean="0"/>
              <a:t>Уровень доверия моих респондентов к традиционной и нетрадиционной медицине одинаково низок.</a:t>
            </a:r>
          </a:p>
          <a:p>
            <a:pPr marL="514350" indent="-514350" algn="l">
              <a:buAutoNum type="arabicPeriod"/>
            </a:pPr>
            <a:r>
              <a:rPr lang="ru-RU" sz="2400" dirty="0" smtClean="0"/>
              <a:t>Спасением в таких случаях является ведение здорового образа жизни.</a:t>
            </a:r>
          </a:p>
          <a:p>
            <a:pPr marL="514350" indent="-514350" algn="l">
              <a:buAutoNum type="arabicPeriod"/>
            </a:pPr>
            <a:r>
              <a:rPr lang="ru-RU" sz="2400" dirty="0" smtClean="0"/>
              <a:t>Каждый человек должен быть профессионалом в той сфере деятельности, которую он выбрал.</a:t>
            </a:r>
          </a:p>
          <a:p>
            <a:pPr marL="514350" indent="-514350" algn="l">
              <a:buAutoNum type="arabicPeriod"/>
            </a:pPr>
            <a:r>
              <a:rPr lang="ru-RU" sz="2400" dirty="0" smtClean="0"/>
              <a:t>Государство должно взять на себя обязанность  ещё больше пропагандировать здоровый образ жизни, возможно через правовые механизмы регулировать противоречащее здоровому образу жизни поведение. И должно бороться за то, чтобы профессиональный уровень специалистов становился выше. </a:t>
            </a:r>
          </a:p>
          <a:p>
            <a:pPr marL="514350" indent="-514350" algn="l">
              <a:buAutoNum type="arabicPeriod"/>
            </a:pPr>
            <a:endParaRPr lang="ru-RU" sz="2800" dirty="0" smtClean="0"/>
          </a:p>
          <a:p>
            <a:pPr marL="514350" indent="-514350" algn="l">
              <a:buAutoNum type="arabicPeriod"/>
            </a:pPr>
            <a:endParaRPr lang="ru-RU" sz="2800" dirty="0" smtClean="0"/>
          </a:p>
          <a:p>
            <a:pPr marL="514350" indent="-514350" algn="l">
              <a:buAutoNum type="arabicPeriod"/>
            </a:pPr>
            <a:endParaRPr lang="ru-RU" sz="2800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-500098" y="1428736"/>
            <a:ext cx="7929618" cy="12144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D:\Documents and Settings\User\Рабочий стол\КАРТИНКИ\Поцелуй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928934"/>
            <a:ext cx="2345277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500042"/>
            <a:ext cx="8305800" cy="1143000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Очень часто в газетах и журналах можно встретить различные объявления…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C:\Documents and Settings\учитель\Рабочий стол\Работа\работа\сканирование000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3116"/>
            <a:ext cx="4584700" cy="3090863"/>
          </a:xfrm>
          <a:prstGeom prst="rect">
            <a:avLst/>
          </a:prstGeom>
          <a:noFill/>
        </p:spPr>
      </p:pic>
      <p:pic>
        <p:nvPicPr>
          <p:cNvPr id="5" name="Picture 4" descr="C:\Documents and Settings\учитель\Рабочий стол\Работа2\работа\сканирование0004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571744"/>
            <a:ext cx="4657725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764386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работы: 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определить уровень доверия родителей, учителей и учащихся МОУ СОШ №15 к традиционной и нетрадиционной медицине.</a:t>
            </a:r>
            <a:r>
              <a:rPr lang="ru-RU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2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214291"/>
            <a:ext cx="7715304" cy="54292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r>
              <a:rPr lang="ru-RU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1. </a:t>
            </a:r>
            <a:r>
              <a:rPr lang="ru-RU" sz="2800" dirty="0" smtClean="0">
                <a:solidFill>
                  <a:schemeClr val="accent1"/>
                </a:solidFill>
              </a:rPr>
              <a:t>Изучить публикации по заявленной теме и выявить проблематику, рассматриваемую авторами публикаций;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2.</a:t>
            </a:r>
            <a:r>
              <a:rPr lang="ru-RU" sz="2800" dirty="0" smtClean="0">
                <a:solidFill>
                  <a:schemeClr val="accent1"/>
                </a:solidFill>
              </a:rPr>
              <a:t> Разработать вопросы анкеты;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3.</a:t>
            </a:r>
            <a:r>
              <a:rPr lang="ru-RU" sz="2800" dirty="0" smtClean="0">
                <a:solidFill>
                  <a:schemeClr val="accent1"/>
                </a:solidFill>
              </a:rPr>
              <a:t> Провести анкетирование у родителей, учителей и учащихся МОУ СОШ №15;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4.</a:t>
            </a:r>
            <a:r>
              <a:rPr lang="ru-RU" sz="2800" dirty="0" smtClean="0">
                <a:solidFill>
                  <a:schemeClr val="accent1"/>
                </a:solidFill>
              </a:rPr>
              <a:t> Провести анализ анкетных данных;</a:t>
            </a:r>
            <a:br>
              <a:rPr lang="ru-RU" sz="2800" dirty="0" smtClean="0">
                <a:solidFill>
                  <a:schemeClr val="accent1"/>
                </a:solidFill>
              </a:rPr>
            </a:br>
            <a:r>
              <a:rPr lang="ru-RU" sz="2800" dirty="0" smtClean="0">
                <a:solidFill>
                  <a:srgbClr val="FFC000"/>
                </a:solidFill>
              </a:rPr>
              <a:t>5.</a:t>
            </a:r>
            <a:r>
              <a:rPr lang="ru-RU" sz="2800" dirty="0" smtClean="0">
                <a:solidFill>
                  <a:schemeClr val="accent1"/>
                </a:solidFill>
              </a:rPr>
              <a:t> Разработать урок-игру для учащихся среднего звена по теме: «Здоровый образ жизни».</a:t>
            </a:r>
            <a:endParaRPr lang="ru-RU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Медицина</a:t>
            </a:r>
            <a:endParaRPr lang="ru-RU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3657600" cy="4340237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Традиционная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67200" y="1785926"/>
            <a:ext cx="3657600" cy="4340237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Нетрадиционная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mainpic" descr="http://z1.foto.rambler.ru/public/jul_vern/polaroid/POLAR35/POLAR35-we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643182"/>
            <a:ext cx="2338390" cy="280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7-tub.yandex.net/i?id=59335490&amp;tov=7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643182"/>
            <a:ext cx="107157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8-tub.yandex.net/i?id=93399014&amp;tov=8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4357694"/>
            <a:ext cx="192882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учитель\Рабочий стол\Даша\Депутаты собираются оградить россиян от черных магов, знах.files\503-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428868"/>
            <a:ext cx="1905000" cy="2628900"/>
          </a:xfrm>
          <a:prstGeom prst="rect">
            <a:avLst/>
          </a:prstGeom>
          <a:noFill/>
        </p:spPr>
      </p:pic>
      <p:pic>
        <p:nvPicPr>
          <p:cNvPr id="10" name="Picture 3" descr="C:\Documents and Settings\учитель\Рабочий стол\Даша\Депутаты собираются оградить россиян от черных магов, знах.files\503-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0694" y="4143380"/>
            <a:ext cx="2381250" cy="1724025"/>
          </a:xfrm>
          <a:prstGeom prst="rect">
            <a:avLst/>
          </a:prstGeom>
          <a:noFill/>
        </p:spPr>
      </p:pic>
      <p:pic>
        <p:nvPicPr>
          <p:cNvPr id="11" name="Picture 4" descr="C:\Documents and Settings\учитель\Рабочий стол\Даша\Депутаты собираются оградить россиян от черных магов, знах.files\503-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2" y="3857628"/>
            <a:ext cx="1229497" cy="2071702"/>
          </a:xfrm>
          <a:prstGeom prst="rect">
            <a:avLst/>
          </a:prstGeom>
          <a:noFill/>
        </p:spPr>
      </p:pic>
      <p:pic>
        <p:nvPicPr>
          <p:cNvPr id="12" name="Picture 5" descr="C:\Documents and Settings\учитель\Рабочий стол\Даша\Депутаты собираются оградить россиян от черных магов, знах.files\50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1934" y="2357430"/>
            <a:ext cx="2381250" cy="1590675"/>
          </a:xfrm>
          <a:prstGeom prst="rect">
            <a:avLst/>
          </a:prstGeom>
          <a:noFill/>
        </p:spPr>
      </p:pic>
      <p:sp>
        <p:nvSpPr>
          <p:cNvPr id="13" name="Стрелка вниз 12"/>
          <p:cNvSpPr/>
          <p:nvPr/>
        </p:nvSpPr>
        <p:spPr>
          <a:xfrm rot="2907933">
            <a:off x="2001390" y="1132737"/>
            <a:ext cx="283435" cy="703277"/>
          </a:xfrm>
          <a:prstGeom prst="down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978092">
            <a:off x="5198626" y="1288262"/>
            <a:ext cx="282144" cy="686318"/>
          </a:xfrm>
          <a:prstGeom prst="downArrow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00042"/>
            <a:ext cx="892971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chemeClr val="accent1"/>
                </a:solidFill>
              </a:rPr>
              <a:t>Где вы предпочитаете лечиться?</a:t>
            </a:r>
          </a:p>
          <a:p>
            <a:pPr lvl="0"/>
            <a:endParaRPr lang="ru-RU" sz="2000" b="1" dirty="0" smtClean="0">
              <a:solidFill>
                <a:schemeClr val="accent1"/>
              </a:solidFill>
            </a:endParaRPr>
          </a:p>
          <a:p>
            <a:r>
              <a:rPr lang="ru-RU" sz="2000" b="1" dirty="0" smtClean="0">
                <a:solidFill>
                  <a:schemeClr val="accent1"/>
                </a:solidFill>
              </a:rPr>
              <a:t> Доверяете ли вы официальной медицине?</a:t>
            </a:r>
          </a:p>
          <a:p>
            <a:r>
              <a:rPr lang="ru-RU" sz="2000" b="1" dirty="0" smtClean="0">
                <a:solidFill>
                  <a:schemeClr val="accent1"/>
                </a:solidFill>
              </a:rPr>
              <a:t> </a:t>
            </a:r>
          </a:p>
          <a:p>
            <a:pPr lvl="0"/>
            <a:r>
              <a:rPr lang="ru-RU" sz="2000" b="1" dirty="0" smtClean="0">
                <a:solidFill>
                  <a:schemeClr val="accent1"/>
                </a:solidFill>
              </a:rPr>
              <a:t>Посещали ли вы сеансы целителей или знахарей? </a:t>
            </a:r>
          </a:p>
          <a:p>
            <a:pPr lvl="0"/>
            <a:endParaRPr lang="ru-RU" sz="2000" b="1" dirty="0" smtClean="0">
              <a:solidFill>
                <a:schemeClr val="accent1"/>
              </a:solidFill>
            </a:endParaRPr>
          </a:p>
          <a:p>
            <a:pPr lvl="0"/>
            <a:r>
              <a:rPr lang="ru-RU" sz="2000" b="1" dirty="0" smtClean="0">
                <a:solidFill>
                  <a:schemeClr val="accent1"/>
                </a:solidFill>
              </a:rPr>
              <a:t>Назовите их имена (или псевдонимы)?</a:t>
            </a:r>
          </a:p>
          <a:p>
            <a:r>
              <a:rPr lang="ru-RU" sz="2000" b="1" dirty="0" smtClean="0">
                <a:solidFill>
                  <a:schemeClr val="accent1"/>
                </a:solidFill>
              </a:rPr>
              <a:t> </a:t>
            </a:r>
          </a:p>
          <a:p>
            <a:pPr lvl="0"/>
            <a:r>
              <a:rPr lang="ru-RU" sz="2000" b="1" dirty="0" smtClean="0">
                <a:solidFill>
                  <a:schemeClr val="accent1"/>
                </a:solidFill>
              </a:rPr>
              <a:t>Верите ли вы в эффект целительства?</a:t>
            </a:r>
          </a:p>
          <a:p>
            <a:r>
              <a:rPr lang="ru-RU" sz="2000" b="1" dirty="0" smtClean="0">
                <a:solidFill>
                  <a:schemeClr val="accent1"/>
                </a:solidFill>
              </a:rPr>
              <a:t> </a:t>
            </a:r>
          </a:p>
          <a:p>
            <a:pPr lvl="0"/>
            <a:r>
              <a:rPr lang="ru-RU" sz="2000" b="1" dirty="0" smtClean="0">
                <a:solidFill>
                  <a:schemeClr val="accent1"/>
                </a:solidFill>
              </a:rPr>
              <a:t>Известны ли вам случаи исцеления?</a:t>
            </a:r>
          </a:p>
          <a:p>
            <a:r>
              <a:rPr lang="ru-RU" sz="2000" b="1" dirty="0" smtClean="0">
                <a:solidFill>
                  <a:schemeClr val="accent1"/>
                </a:solidFill>
              </a:rPr>
              <a:t> </a:t>
            </a:r>
          </a:p>
          <a:p>
            <a:r>
              <a:rPr lang="ru-RU" sz="2000" b="1" dirty="0" smtClean="0">
                <a:solidFill>
                  <a:schemeClr val="accent1"/>
                </a:solidFill>
              </a:rPr>
              <a:t>Просматриваете ли вы объявления о предоставлении услуг традиционной или нетрадиционной медицины?</a:t>
            </a:r>
          </a:p>
          <a:p>
            <a:endParaRPr lang="ru-RU" sz="2000" b="1" dirty="0" smtClean="0">
              <a:solidFill>
                <a:schemeClr val="accent1"/>
              </a:solidFill>
            </a:endParaRPr>
          </a:p>
          <a:p>
            <a:r>
              <a:rPr lang="ru-RU" sz="2000" b="1" dirty="0" smtClean="0">
                <a:solidFill>
                  <a:schemeClr val="accent1"/>
                </a:solidFill>
              </a:rPr>
              <a:t>Нуждаетесь ли вы в том, чтобы больше знать о нетрадиционной медицине?</a:t>
            </a:r>
          </a:p>
          <a:p>
            <a:endParaRPr lang="ru-RU" sz="2000" b="1" dirty="0" smtClean="0">
              <a:solidFill>
                <a:schemeClr val="accent1"/>
              </a:solidFill>
            </a:endParaRPr>
          </a:p>
          <a:p>
            <a:r>
              <a:rPr lang="ru-RU" sz="2000" b="1" dirty="0" smtClean="0">
                <a:solidFill>
                  <a:schemeClr val="accent1"/>
                </a:solidFill>
              </a:rPr>
              <a:t>Может ли нетрадиционная медицина навредить?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0"/>
            <a:ext cx="38576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анкеты: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70648" cy="92871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Сравнительная таблица деятельности врачей и целителей, знахарей.</a:t>
            </a:r>
            <a:endParaRPr lang="ru-RU" sz="32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928670"/>
          <a:ext cx="8429652" cy="5575177"/>
        </p:xfrm>
        <a:graphic>
          <a:graphicData uri="http://schemas.openxmlformats.org/drawingml/2006/table">
            <a:tbl>
              <a:tblPr/>
              <a:tblGrid>
                <a:gridCol w="2357422"/>
                <a:gridCol w="2714644"/>
                <a:gridCol w="3357586"/>
              </a:tblGrid>
              <a:tr h="374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tx2">
                            <a:lumMod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Врачи 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 поликлиниках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Целители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знахари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60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Принципы лечения.</a:t>
                      </a: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Лечат болезни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Выявляют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причины болезни и устраняют именно причины.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2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2.    Средства 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лечения.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Кроме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лекарств используют БАДы.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Талисманы,</a:t>
                      </a:r>
                      <a:r>
                        <a:rPr lang="ru-RU" sz="1800" b="1" i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Амулеты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Заговоры.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086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1800" b="1" i="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Приём 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ведут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В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поликлиниках.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             </a:t>
                      </a: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дому.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21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4.    Обстановка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Строгая  мед. обстановка с запахом лекарств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Мягкая, успокаивающая или </a:t>
                      </a: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наоборот</a:t>
                      </a:r>
                      <a:r>
                        <a:rPr lang="ru-RU" sz="1800" b="1" i="0" baseline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завораживающая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, мистическая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3979">
                <a:tc>
                  <a:txBody>
                    <a:bodyPr/>
                    <a:lstStyle/>
                    <a:p>
                      <a:pPr marL="6858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i="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b="1" i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5.    Специалисты</a:t>
                      </a:r>
                      <a:r>
                        <a:rPr lang="ru-RU" sz="1800" b="1" i="0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Врачи, имеющие диплом государственного медицинского образовательного учреждения. 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0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Люди </a:t>
                      </a:r>
                      <a:r>
                        <a:rPr lang="ru-RU" sz="1800" b="1" i="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разных специальностей, не всегда с медицинским образованием, но часто закончившие некие курсы целительства и т.п. </a:t>
                      </a:r>
                    </a:p>
                  </a:txBody>
                  <a:tcPr marL="47816" marR="478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/>
                </a:solidFill>
              </a:rPr>
              <a:t>Результаты исследования:</a:t>
            </a:r>
            <a:endParaRPr lang="ru-RU" sz="3600" b="1" dirty="0">
              <a:solidFill>
                <a:schemeClr val="accent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286248" cy="476886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Доверие респондентов официальной медицине:</a:t>
            </a:r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3929058" y="1357298"/>
            <a:ext cx="4591080" cy="4697427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Доверие респондентов неофициальной медицине:</a:t>
            </a:r>
            <a:endParaRPr lang="ru-RU" sz="2400" dirty="0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0" y="2786058"/>
          <a:ext cx="4357686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278605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  <p:bldGraphic spid="10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320"/>
            <a:ext cx="7500990" cy="10115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Респонденты предпочитают лечиться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00034" y="1428736"/>
          <a:ext cx="657229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rgbClr val="E986FF"/>
      </a:dk1>
      <a:lt1>
        <a:srgbClr val="9F00C2"/>
      </a:lt1>
      <a:dk2>
        <a:srgbClr val="A8A8A8"/>
      </a:dk2>
      <a:lt2>
        <a:srgbClr val="F1B6FF"/>
      </a:lt2>
      <a:accent1>
        <a:srgbClr val="FFFF33"/>
      </a:accent1>
      <a:accent2>
        <a:srgbClr val="F2F2F2"/>
      </a:accent2>
      <a:accent3>
        <a:srgbClr val="F1B2FF"/>
      </a:accent3>
      <a:accent4>
        <a:srgbClr val="FFFF33"/>
      </a:accent4>
      <a:accent5>
        <a:srgbClr val="FF99C0"/>
      </a:accent5>
      <a:accent6>
        <a:srgbClr val="4B98FF"/>
      </a:accent6>
      <a:hlink>
        <a:srgbClr val="00B0F0"/>
      </a:hlink>
      <a:folHlink>
        <a:srgbClr val="B100D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259</TotalTime>
  <Words>242</Words>
  <Application>Microsoft Office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«Где мы предпочитаем лечиться» </vt:lpstr>
      <vt:lpstr>Слайд 2</vt:lpstr>
      <vt:lpstr>Слайд 3</vt:lpstr>
      <vt:lpstr>Слайд 4</vt:lpstr>
      <vt:lpstr>              Медицина</vt:lpstr>
      <vt:lpstr>Слайд 6</vt:lpstr>
      <vt:lpstr>Сравнительная таблица деятельности врачей и целителей, знахарей.</vt:lpstr>
      <vt:lpstr>Результаты исследования:</vt:lpstr>
      <vt:lpstr>Респонденты предпочитают лечиться</vt:lpstr>
      <vt:lpstr>              Выводы: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«Где мы предпочитаем лечиться» </dc:title>
  <dc:creator>User</dc:creator>
  <cp:lastModifiedBy>User</cp:lastModifiedBy>
  <cp:revision>33</cp:revision>
  <dcterms:created xsi:type="dcterms:W3CDTF">2009-03-19T14:08:10Z</dcterms:created>
  <dcterms:modified xsi:type="dcterms:W3CDTF">2009-04-03T08:42:54Z</dcterms:modified>
</cp:coreProperties>
</file>